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5" r:id="rId4"/>
    <p:sldId id="271" r:id="rId5"/>
    <p:sldId id="259" r:id="rId6"/>
    <p:sldId id="260" r:id="rId7"/>
    <p:sldId id="263" r:id="rId8"/>
    <p:sldId id="264" r:id="rId9"/>
    <p:sldId id="265" r:id="rId10"/>
    <p:sldId id="268" r:id="rId11"/>
    <p:sldId id="267" r:id="rId12"/>
    <p:sldId id="270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1188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9EF59-763A-4B22-8911-67C581E7FAF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0EE7D-50C8-4071-A5D0-5078E3603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49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>
            <a:extLst>
              <a:ext uri="{FF2B5EF4-FFF2-40B4-BE49-F238E27FC236}">
                <a16:creationId xmlns="" xmlns:a16="http://schemas.microsoft.com/office/drawing/2014/main" id="{3FB274AD-29DF-4418-A902-B143660D10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>
            <a:extLst>
              <a:ext uri="{FF2B5EF4-FFF2-40B4-BE49-F238E27FC236}">
                <a16:creationId xmlns="" xmlns:a16="http://schemas.microsoft.com/office/drawing/2014/main" id="{D9D217D1-11FF-41C6-B8B5-752B1B2CA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altLang="fa-IR" dirty="0"/>
          </a:p>
        </p:txBody>
      </p:sp>
      <p:sp>
        <p:nvSpPr>
          <p:cNvPr id="114692" name="Slide Number Placeholder 3">
            <a:extLst>
              <a:ext uri="{FF2B5EF4-FFF2-40B4-BE49-F238E27FC236}">
                <a16:creationId xmlns="" xmlns:a16="http://schemas.microsoft.com/office/drawing/2014/main" id="{9F158130-D0DF-410B-A135-B1B0FD4130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233A5A5-2EA9-4B11-ACBB-7CD7FF9225A2}" type="slidenum">
              <a:rPr lang="id-ID" altLang="fa-IR"/>
              <a:pPr/>
              <a:t>1</a:t>
            </a:fld>
            <a:endParaRPr lang="id-ID" altLang="fa-IR"/>
          </a:p>
        </p:txBody>
      </p:sp>
    </p:spTree>
    <p:extLst>
      <p:ext uri="{BB962C8B-B14F-4D97-AF65-F5344CB8AC3E}">
        <p14:creationId xmlns:p14="http://schemas.microsoft.com/office/powerpoint/2010/main" val="1666861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EE7D-50C8-4071-A5D0-5078E36036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6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0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7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58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-Pattern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C472B1-9BE2-4DBD-B495-355BA59253A7}"/>
              </a:ext>
            </a:extLst>
          </p:cNvPr>
          <p:cNvSpPr/>
          <p:nvPr userDrawn="1"/>
        </p:nvSpPr>
        <p:spPr>
          <a:xfrm rot="1542117">
            <a:off x="1662113" y="2068513"/>
            <a:ext cx="3038475" cy="3038475"/>
          </a:xfrm>
          <a:prstGeom prst="rect">
            <a:avLst/>
          </a:pr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="" xmlns:a16="http://schemas.microsoft.com/office/drawing/2014/main" id="{B78901D7-7955-45E7-B4CC-2912D7C69C73}"/>
              </a:ext>
            </a:extLst>
          </p:cNvPr>
          <p:cNvSpPr/>
          <p:nvPr userDrawn="1"/>
        </p:nvSpPr>
        <p:spPr>
          <a:xfrm>
            <a:off x="441325" y="-6350"/>
            <a:ext cx="4057650" cy="3590925"/>
          </a:xfrm>
          <a:custGeom>
            <a:avLst/>
            <a:gdLst>
              <a:gd name="connsiteX0" fmla="*/ 820413 w 3042357"/>
              <a:gd name="connsiteY0" fmla="*/ 0 h 2693072"/>
              <a:gd name="connsiteX1" fmla="*/ 1714225 w 3042357"/>
              <a:gd name="connsiteY1" fmla="*/ 0 h 2693072"/>
              <a:gd name="connsiteX2" fmla="*/ 3042357 w 3042357"/>
              <a:gd name="connsiteY2" fmla="*/ 639242 h 2693072"/>
              <a:gd name="connsiteX3" fmla="*/ 2053830 w 3042357"/>
              <a:gd name="connsiteY3" fmla="*/ 2693072 h 2693072"/>
              <a:gd name="connsiteX4" fmla="*/ 0 w 3042357"/>
              <a:gd name="connsiteY4" fmla="*/ 1704545 h 2693072"/>
              <a:gd name="connsiteX5" fmla="*/ 820413 w 3042357"/>
              <a:gd name="connsiteY5" fmla="*/ 0 h 2693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357" h="2693072">
                <a:moveTo>
                  <a:pt x="820413" y="0"/>
                </a:moveTo>
                <a:lnTo>
                  <a:pt x="1714225" y="0"/>
                </a:lnTo>
                <a:lnTo>
                  <a:pt x="3042357" y="639242"/>
                </a:lnTo>
                <a:lnTo>
                  <a:pt x="2053830" y="2693072"/>
                </a:lnTo>
                <a:lnTo>
                  <a:pt x="0" y="1704545"/>
                </a:lnTo>
                <a:lnTo>
                  <a:pt x="820413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="" xmlns:a16="http://schemas.microsoft.com/office/drawing/2014/main" id="{97B3FBFA-DE06-4217-ABA0-87F44207F7C7}"/>
              </a:ext>
            </a:extLst>
          </p:cNvPr>
          <p:cNvSpPr/>
          <p:nvPr userDrawn="1"/>
        </p:nvSpPr>
        <p:spPr>
          <a:xfrm>
            <a:off x="0" y="2266950"/>
            <a:ext cx="3189288" cy="4056063"/>
          </a:xfrm>
          <a:custGeom>
            <a:avLst/>
            <a:gdLst>
              <a:gd name="connsiteX0" fmla="*/ 337788 w 2391618"/>
              <a:gd name="connsiteY0" fmla="*/ 0 h 3042358"/>
              <a:gd name="connsiteX1" fmla="*/ 2391618 w 2391618"/>
              <a:gd name="connsiteY1" fmla="*/ 988527 h 3042358"/>
              <a:gd name="connsiteX2" fmla="*/ 1403091 w 2391618"/>
              <a:gd name="connsiteY2" fmla="*/ 3042358 h 3042358"/>
              <a:gd name="connsiteX3" fmla="*/ 0 w 2391618"/>
              <a:gd name="connsiteY3" fmla="*/ 2367037 h 3042358"/>
              <a:gd name="connsiteX4" fmla="*/ 0 w 2391618"/>
              <a:gd name="connsiteY4" fmla="*/ 701811 h 3042358"/>
              <a:gd name="connsiteX5" fmla="*/ 337788 w 2391618"/>
              <a:gd name="connsiteY5" fmla="*/ 0 h 304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91618" h="3042358">
                <a:moveTo>
                  <a:pt x="337788" y="0"/>
                </a:moveTo>
                <a:lnTo>
                  <a:pt x="2391618" y="988527"/>
                </a:lnTo>
                <a:lnTo>
                  <a:pt x="1403091" y="3042358"/>
                </a:lnTo>
                <a:lnTo>
                  <a:pt x="0" y="2367037"/>
                </a:lnTo>
                <a:lnTo>
                  <a:pt x="0" y="701811"/>
                </a:lnTo>
                <a:lnTo>
                  <a:pt x="337788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="" xmlns:a16="http://schemas.microsoft.com/office/drawing/2014/main" id="{2AF0DA5F-5314-4C61-8074-81C8964E92C3}"/>
              </a:ext>
            </a:extLst>
          </p:cNvPr>
          <p:cNvSpPr/>
          <p:nvPr userDrawn="1"/>
        </p:nvSpPr>
        <p:spPr>
          <a:xfrm>
            <a:off x="0" y="360363"/>
            <a:ext cx="2478088" cy="3932237"/>
          </a:xfrm>
          <a:custGeom>
            <a:avLst/>
            <a:gdLst>
              <a:gd name="connsiteX0" fmla="*/ 0 w 1858111"/>
              <a:gd name="connsiteY0" fmla="*/ 0 h 2948156"/>
              <a:gd name="connsiteX1" fmla="*/ 1858111 w 1858111"/>
              <a:gd name="connsiteY1" fmla="*/ 894326 h 2948156"/>
              <a:gd name="connsiteX2" fmla="*/ 869584 w 1858111"/>
              <a:gd name="connsiteY2" fmla="*/ 2948156 h 2948156"/>
              <a:gd name="connsiteX3" fmla="*/ 0 w 1858111"/>
              <a:gd name="connsiteY3" fmla="*/ 2529617 h 2948156"/>
              <a:gd name="connsiteX4" fmla="*/ 0 w 1858111"/>
              <a:gd name="connsiteY4" fmla="*/ 0 h 294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8111" h="2948156">
                <a:moveTo>
                  <a:pt x="0" y="0"/>
                </a:moveTo>
                <a:lnTo>
                  <a:pt x="1858111" y="894326"/>
                </a:lnTo>
                <a:lnTo>
                  <a:pt x="869584" y="2948156"/>
                </a:lnTo>
                <a:lnTo>
                  <a:pt x="0" y="252961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="" xmlns:a16="http://schemas.microsoft.com/office/drawing/2014/main" id="{F7E6C6B1-1C08-46BB-B621-7767960195F5}"/>
              </a:ext>
            </a:extLst>
          </p:cNvPr>
          <p:cNvSpPr/>
          <p:nvPr userDrawn="1"/>
        </p:nvSpPr>
        <p:spPr>
          <a:xfrm>
            <a:off x="0" y="2065338"/>
            <a:ext cx="444500" cy="1136650"/>
          </a:xfrm>
          <a:custGeom>
            <a:avLst/>
            <a:gdLst>
              <a:gd name="connsiteX0" fmla="*/ 0 w 333198"/>
              <a:gd name="connsiteY0" fmla="*/ 0 h 852646"/>
              <a:gd name="connsiteX1" fmla="*/ 333198 w 333198"/>
              <a:gd name="connsiteY1" fmla="*/ 160371 h 852646"/>
              <a:gd name="connsiteX2" fmla="*/ 0 w 333198"/>
              <a:gd name="connsiteY2" fmla="*/ 852646 h 852646"/>
              <a:gd name="connsiteX3" fmla="*/ 0 w 333198"/>
              <a:gd name="connsiteY3" fmla="*/ 0 h 852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198" h="852646">
                <a:moveTo>
                  <a:pt x="0" y="0"/>
                </a:moveTo>
                <a:lnTo>
                  <a:pt x="333198" y="160371"/>
                </a:lnTo>
                <a:lnTo>
                  <a:pt x="0" y="852646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="" xmlns:a16="http://schemas.microsoft.com/office/drawing/2014/main" id="{90CEFEAB-A140-42EE-919A-F95FB37BB157}"/>
              </a:ext>
            </a:extLst>
          </p:cNvPr>
          <p:cNvSpPr/>
          <p:nvPr userDrawn="1"/>
        </p:nvSpPr>
        <p:spPr>
          <a:xfrm>
            <a:off x="0" y="2054225"/>
            <a:ext cx="436563" cy="1117600"/>
          </a:xfrm>
          <a:custGeom>
            <a:avLst/>
            <a:gdLst>
              <a:gd name="connsiteX0" fmla="*/ 0 w 327679"/>
              <a:gd name="connsiteY0" fmla="*/ 0 h 838523"/>
              <a:gd name="connsiteX1" fmla="*/ 327679 w 327679"/>
              <a:gd name="connsiteY1" fmla="*/ 157715 h 838523"/>
              <a:gd name="connsiteX2" fmla="*/ 0 w 327679"/>
              <a:gd name="connsiteY2" fmla="*/ 838523 h 838523"/>
              <a:gd name="connsiteX3" fmla="*/ 0 w 327679"/>
              <a:gd name="connsiteY3" fmla="*/ 0 h 838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679" h="838523">
                <a:moveTo>
                  <a:pt x="0" y="0"/>
                </a:moveTo>
                <a:lnTo>
                  <a:pt x="327679" y="157715"/>
                </a:lnTo>
                <a:lnTo>
                  <a:pt x="0" y="83852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="" xmlns:a16="http://schemas.microsoft.com/office/drawing/2014/main" id="{9AE6756D-CDC7-4312-AAE3-D5F16B4A7DA6}"/>
              </a:ext>
            </a:extLst>
          </p:cNvPr>
          <p:cNvSpPr/>
          <p:nvPr userDrawn="1"/>
        </p:nvSpPr>
        <p:spPr>
          <a:xfrm>
            <a:off x="0" y="3736975"/>
            <a:ext cx="1155700" cy="2959100"/>
          </a:xfrm>
          <a:custGeom>
            <a:avLst/>
            <a:gdLst>
              <a:gd name="connsiteX0" fmla="*/ 0 w 867099"/>
              <a:gd name="connsiteY0" fmla="*/ 0 h 2218886"/>
              <a:gd name="connsiteX1" fmla="*/ 867099 w 867099"/>
              <a:gd name="connsiteY1" fmla="*/ 417342 h 2218886"/>
              <a:gd name="connsiteX2" fmla="*/ 0 w 867099"/>
              <a:gd name="connsiteY2" fmla="*/ 2218886 h 2218886"/>
              <a:gd name="connsiteX3" fmla="*/ 0 w 867099"/>
              <a:gd name="connsiteY3" fmla="*/ 0 h 2218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7099" h="2218886">
                <a:moveTo>
                  <a:pt x="0" y="0"/>
                </a:moveTo>
                <a:lnTo>
                  <a:pt x="867099" y="417342"/>
                </a:lnTo>
                <a:lnTo>
                  <a:pt x="0" y="2218886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="" xmlns:a16="http://schemas.microsoft.com/office/drawing/2014/main" id="{87AB7242-39D3-4D3C-827A-0F61F1B80A99}"/>
              </a:ext>
            </a:extLst>
          </p:cNvPr>
          <p:cNvSpPr/>
          <p:nvPr userDrawn="1"/>
        </p:nvSpPr>
        <p:spPr>
          <a:xfrm>
            <a:off x="0" y="2271713"/>
            <a:ext cx="3175000" cy="4056062"/>
          </a:xfrm>
          <a:custGeom>
            <a:avLst/>
            <a:gdLst>
              <a:gd name="connsiteX0" fmla="*/ 327372 w 2381202"/>
              <a:gd name="connsiteY0" fmla="*/ 0 h 3042358"/>
              <a:gd name="connsiteX1" fmla="*/ 2381202 w 2381202"/>
              <a:gd name="connsiteY1" fmla="*/ 988527 h 3042358"/>
              <a:gd name="connsiteX2" fmla="*/ 1392675 w 2381202"/>
              <a:gd name="connsiteY2" fmla="*/ 3042358 h 3042358"/>
              <a:gd name="connsiteX3" fmla="*/ 0 w 2381202"/>
              <a:gd name="connsiteY3" fmla="*/ 2372050 h 3042358"/>
              <a:gd name="connsiteX4" fmla="*/ 0 w 2381202"/>
              <a:gd name="connsiteY4" fmla="*/ 680170 h 3042358"/>
              <a:gd name="connsiteX5" fmla="*/ 327372 w 2381202"/>
              <a:gd name="connsiteY5" fmla="*/ 0 h 304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81202" h="3042358">
                <a:moveTo>
                  <a:pt x="327372" y="0"/>
                </a:moveTo>
                <a:lnTo>
                  <a:pt x="2381202" y="988527"/>
                </a:lnTo>
                <a:lnTo>
                  <a:pt x="1392675" y="3042358"/>
                </a:lnTo>
                <a:lnTo>
                  <a:pt x="0" y="2372050"/>
                </a:lnTo>
                <a:lnTo>
                  <a:pt x="0" y="680170"/>
                </a:lnTo>
                <a:lnTo>
                  <a:pt x="327372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="" xmlns:a16="http://schemas.microsoft.com/office/drawing/2014/main" id="{6125F29C-4C26-4FC9-ADA9-0983843FDBF2}"/>
              </a:ext>
            </a:extLst>
          </p:cNvPr>
          <p:cNvSpPr/>
          <p:nvPr userDrawn="1"/>
        </p:nvSpPr>
        <p:spPr>
          <a:xfrm>
            <a:off x="0" y="-1588"/>
            <a:ext cx="1535113" cy="2278063"/>
          </a:xfrm>
          <a:custGeom>
            <a:avLst/>
            <a:gdLst>
              <a:gd name="connsiteX0" fmla="*/ 0 w 1150982"/>
              <a:gd name="connsiteY0" fmla="*/ 0 h 1708753"/>
              <a:gd name="connsiteX1" fmla="*/ 1150982 w 1150982"/>
              <a:gd name="connsiteY1" fmla="*/ 0 h 1708753"/>
              <a:gd name="connsiteX2" fmla="*/ 328544 w 1150982"/>
              <a:gd name="connsiteY2" fmla="*/ 1708753 h 1708753"/>
              <a:gd name="connsiteX3" fmla="*/ 0 w 1150982"/>
              <a:gd name="connsiteY3" fmla="*/ 1550622 h 1708753"/>
              <a:gd name="connsiteX4" fmla="*/ 0 w 1150982"/>
              <a:gd name="connsiteY4" fmla="*/ 0 h 1708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982" h="1708753">
                <a:moveTo>
                  <a:pt x="0" y="0"/>
                </a:moveTo>
                <a:lnTo>
                  <a:pt x="1150982" y="0"/>
                </a:lnTo>
                <a:lnTo>
                  <a:pt x="328544" y="1708753"/>
                </a:lnTo>
                <a:lnTo>
                  <a:pt x="0" y="155062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="" xmlns:a16="http://schemas.microsoft.com/office/drawing/2014/main" id="{3B280F96-AD58-414B-B936-DAC1AD28843B}"/>
              </a:ext>
            </a:extLst>
          </p:cNvPr>
          <p:cNvSpPr/>
          <p:nvPr userDrawn="1"/>
        </p:nvSpPr>
        <p:spPr>
          <a:xfrm>
            <a:off x="0" y="-1588"/>
            <a:ext cx="1546225" cy="2273301"/>
          </a:xfrm>
          <a:custGeom>
            <a:avLst/>
            <a:gdLst>
              <a:gd name="connsiteX0" fmla="*/ 0 w 1159644"/>
              <a:gd name="connsiteY0" fmla="*/ 0 h 1705106"/>
              <a:gd name="connsiteX1" fmla="*/ 1159644 w 1159644"/>
              <a:gd name="connsiteY1" fmla="*/ 0 h 1705106"/>
              <a:gd name="connsiteX2" fmla="*/ 338961 w 1159644"/>
              <a:gd name="connsiteY2" fmla="*/ 1705106 h 1705106"/>
              <a:gd name="connsiteX3" fmla="*/ 0 w 1159644"/>
              <a:gd name="connsiteY3" fmla="*/ 1541961 h 1705106"/>
              <a:gd name="connsiteX4" fmla="*/ 0 w 1159644"/>
              <a:gd name="connsiteY4" fmla="*/ 0 h 170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9644" h="1705106">
                <a:moveTo>
                  <a:pt x="0" y="0"/>
                </a:moveTo>
                <a:lnTo>
                  <a:pt x="1159644" y="0"/>
                </a:lnTo>
                <a:lnTo>
                  <a:pt x="338961" y="1705106"/>
                </a:lnTo>
                <a:lnTo>
                  <a:pt x="0" y="1541961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="" xmlns:a16="http://schemas.microsoft.com/office/drawing/2014/main" id="{2F0132D1-2A7A-4AF2-B5CB-E72452C363BB}"/>
              </a:ext>
            </a:extLst>
          </p:cNvPr>
          <p:cNvSpPr/>
          <p:nvPr userDrawn="1"/>
        </p:nvSpPr>
        <p:spPr>
          <a:xfrm>
            <a:off x="0" y="-1588"/>
            <a:ext cx="3225800" cy="1565276"/>
          </a:xfrm>
          <a:custGeom>
            <a:avLst/>
            <a:gdLst>
              <a:gd name="connsiteX0" fmla="*/ 0 w 2419911"/>
              <a:gd name="connsiteY0" fmla="*/ 0 h 1174367"/>
              <a:gd name="connsiteX1" fmla="*/ 2419911 w 2419911"/>
              <a:gd name="connsiteY1" fmla="*/ 0 h 1174367"/>
              <a:gd name="connsiteX2" fmla="*/ 1854677 w 2419911"/>
              <a:gd name="connsiteY2" fmla="*/ 1174367 h 1174367"/>
              <a:gd name="connsiteX3" fmla="*/ 0 w 2419911"/>
              <a:gd name="connsiteY3" fmla="*/ 281694 h 1174367"/>
              <a:gd name="connsiteX4" fmla="*/ 0 w 2419911"/>
              <a:gd name="connsiteY4" fmla="*/ 0 h 117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9911" h="1174367">
                <a:moveTo>
                  <a:pt x="0" y="0"/>
                </a:moveTo>
                <a:lnTo>
                  <a:pt x="2419911" y="0"/>
                </a:lnTo>
                <a:lnTo>
                  <a:pt x="1854677" y="1174367"/>
                </a:lnTo>
                <a:lnTo>
                  <a:pt x="0" y="28169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="" xmlns:a16="http://schemas.microsoft.com/office/drawing/2014/main" id="{506CAD62-673A-4546-9ACE-D3C78C29860F}"/>
              </a:ext>
            </a:extLst>
          </p:cNvPr>
          <p:cNvSpPr/>
          <p:nvPr userDrawn="1"/>
        </p:nvSpPr>
        <p:spPr>
          <a:xfrm>
            <a:off x="1604963" y="6311900"/>
            <a:ext cx="1395412" cy="546100"/>
          </a:xfrm>
          <a:custGeom>
            <a:avLst/>
            <a:gdLst>
              <a:gd name="connsiteX0" fmla="*/ 196917 w 1046948"/>
              <a:gd name="connsiteY0" fmla="*/ 0 h 409128"/>
              <a:gd name="connsiteX1" fmla="*/ 1046948 w 1046948"/>
              <a:gd name="connsiteY1" fmla="*/ 409128 h 409128"/>
              <a:gd name="connsiteX2" fmla="*/ 0 w 1046948"/>
              <a:gd name="connsiteY2" fmla="*/ 409128 h 409128"/>
              <a:gd name="connsiteX3" fmla="*/ 196917 w 1046948"/>
              <a:gd name="connsiteY3" fmla="*/ 0 h 40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6948" h="409128">
                <a:moveTo>
                  <a:pt x="196917" y="0"/>
                </a:moveTo>
                <a:lnTo>
                  <a:pt x="1046948" y="409128"/>
                </a:lnTo>
                <a:lnTo>
                  <a:pt x="0" y="409128"/>
                </a:lnTo>
                <a:lnTo>
                  <a:pt x="196917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="" xmlns:a16="http://schemas.microsoft.com/office/drawing/2014/main" id="{2F962C9B-2F41-4E71-AA4E-71E3E6635E10}"/>
              </a:ext>
            </a:extLst>
          </p:cNvPr>
          <p:cNvSpPr/>
          <p:nvPr userDrawn="1"/>
        </p:nvSpPr>
        <p:spPr>
          <a:xfrm>
            <a:off x="0" y="4292600"/>
            <a:ext cx="3897313" cy="2565400"/>
          </a:xfrm>
          <a:custGeom>
            <a:avLst/>
            <a:gdLst>
              <a:gd name="connsiteX0" fmla="*/ 869585 w 2923415"/>
              <a:gd name="connsiteY0" fmla="*/ 0 h 1924522"/>
              <a:gd name="connsiteX1" fmla="*/ 2923415 w 2923415"/>
              <a:gd name="connsiteY1" fmla="*/ 988528 h 1924522"/>
              <a:gd name="connsiteX2" fmla="*/ 2472913 w 2923415"/>
              <a:gd name="connsiteY2" fmla="*/ 1924522 h 1924522"/>
              <a:gd name="connsiteX3" fmla="*/ 0 w 2923415"/>
              <a:gd name="connsiteY3" fmla="*/ 1924522 h 1924522"/>
              <a:gd name="connsiteX4" fmla="*/ 0 w 2923415"/>
              <a:gd name="connsiteY4" fmla="*/ 1806708 h 1924522"/>
              <a:gd name="connsiteX5" fmla="*/ 869585 w 2923415"/>
              <a:gd name="connsiteY5" fmla="*/ 0 h 1924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23415" h="1924522">
                <a:moveTo>
                  <a:pt x="869585" y="0"/>
                </a:moveTo>
                <a:lnTo>
                  <a:pt x="2923415" y="988528"/>
                </a:lnTo>
                <a:lnTo>
                  <a:pt x="2472913" y="1924522"/>
                </a:lnTo>
                <a:lnTo>
                  <a:pt x="0" y="1924522"/>
                </a:lnTo>
                <a:lnTo>
                  <a:pt x="0" y="1806708"/>
                </a:lnTo>
                <a:lnTo>
                  <a:pt x="869585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="" xmlns:a16="http://schemas.microsoft.com/office/drawing/2014/main" id="{C04DCEE8-5683-43D1-8B1F-0AB1B2785FC7}"/>
              </a:ext>
            </a:extLst>
          </p:cNvPr>
          <p:cNvSpPr/>
          <p:nvPr userDrawn="1"/>
        </p:nvSpPr>
        <p:spPr>
          <a:xfrm>
            <a:off x="0" y="5427663"/>
            <a:ext cx="1857375" cy="1430337"/>
          </a:xfrm>
          <a:custGeom>
            <a:avLst/>
            <a:gdLst>
              <a:gd name="connsiteX0" fmla="*/ 0 w 1392982"/>
              <a:gd name="connsiteY0" fmla="*/ 0 h 1072891"/>
              <a:gd name="connsiteX1" fmla="*/ 1392982 w 1392982"/>
              <a:gd name="connsiteY1" fmla="*/ 670455 h 1072891"/>
              <a:gd name="connsiteX2" fmla="*/ 1199286 w 1392982"/>
              <a:gd name="connsiteY2" fmla="*/ 1072891 h 1072891"/>
              <a:gd name="connsiteX3" fmla="*/ 0 w 1392982"/>
              <a:gd name="connsiteY3" fmla="*/ 1072891 h 1072891"/>
              <a:gd name="connsiteX4" fmla="*/ 0 w 1392982"/>
              <a:gd name="connsiteY4" fmla="*/ 0 h 1072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982" h="1072891">
                <a:moveTo>
                  <a:pt x="0" y="0"/>
                </a:moveTo>
                <a:lnTo>
                  <a:pt x="1392982" y="670455"/>
                </a:lnTo>
                <a:lnTo>
                  <a:pt x="1199286" y="1072891"/>
                </a:lnTo>
                <a:lnTo>
                  <a:pt x="0" y="1072891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="" xmlns:a16="http://schemas.microsoft.com/office/drawing/2014/main" id="{A1BEA7F6-44FC-4D0E-AB30-D05ABBF5E537}"/>
              </a:ext>
            </a:extLst>
          </p:cNvPr>
          <p:cNvSpPr/>
          <p:nvPr userDrawn="1"/>
        </p:nvSpPr>
        <p:spPr>
          <a:xfrm>
            <a:off x="0" y="5427663"/>
            <a:ext cx="1857375" cy="1430337"/>
          </a:xfrm>
          <a:custGeom>
            <a:avLst/>
            <a:gdLst>
              <a:gd name="connsiteX0" fmla="*/ 0 w 1392982"/>
              <a:gd name="connsiteY0" fmla="*/ 0 h 1073050"/>
              <a:gd name="connsiteX1" fmla="*/ 1392982 w 1392982"/>
              <a:gd name="connsiteY1" fmla="*/ 670455 h 1073050"/>
              <a:gd name="connsiteX2" fmla="*/ 1199209 w 1392982"/>
              <a:gd name="connsiteY2" fmla="*/ 1073050 h 1073050"/>
              <a:gd name="connsiteX3" fmla="*/ 0 w 1392982"/>
              <a:gd name="connsiteY3" fmla="*/ 1073050 h 1073050"/>
              <a:gd name="connsiteX4" fmla="*/ 0 w 1392982"/>
              <a:gd name="connsiteY4" fmla="*/ 0 h 10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2982" h="1073050">
                <a:moveTo>
                  <a:pt x="0" y="0"/>
                </a:moveTo>
                <a:lnTo>
                  <a:pt x="1392982" y="670455"/>
                </a:lnTo>
                <a:lnTo>
                  <a:pt x="1199209" y="1073050"/>
                </a:lnTo>
                <a:lnTo>
                  <a:pt x="0" y="107305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="" xmlns:a16="http://schemas.microsoft.com/office/drawing/2014/main" id="{F4E7C6BA-38B3-4424-9B22-6B0E3500832A}"/>
              </a:ext>
            </a:extLst>
          </p:cNvPr>
          <p:cNvSpPr/>
          <p:nvPr userDrawn="1"/>
        </p:nvSpPr>
        <p:spPr>
          <a:xfrm>
            <a:off x="1862138" y="3584575"/>
            <a:ext cx="4056062" cy="3273425"/>
          </a:xfrm>
          <a:custGeom>
            <a:avLst/>
            <a:gdLst>
              <a:gd name="connsiteX0" fmla="*/ 988527 w 3042358"/>
              <a:gd name="connsiteY0" fmla="*/ 0 h 2455261"/>
              <a:gd name="connsiteX1" fmla="*/ 3042358 w 3042358"/>
              <a:gd name="connsiteY1" fmla="*/ 988527 h 2455261"/>
              <a:gd name="connsiteX2" fmla="*/ 2336405 w 3042358"/>
              <a:gd name="connsiteY2" fmla="*/ 2455261 h 2455261"/>
              <a:gd name="connsiteX3" fmla="*/ 834039 w 3042358"/>
              <a:gd name="connsiteY3" fmla="*/ 2455261 h 2455261"/>
              <a:gd name="connsiteX4" fmla="*/ 0 w 3042358"/>
              <a:gd name="connsiteY4" fmla="*/ 2053830 h 2455261"/>
              <a:gd name="connsiteX5" fmla="*/ 988527 w 3042358"/>
              <a:gd name="connsiteY5" fmla="*/ 0 h 245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358" h="2455261">
                <a:moveTo>
                  <a:pt x="988527" y="0"/>
                </a:moveTo>
                <a:lnTo>
                  <a:pt x="3042358" y="988527"/>
                </a:lnTo>
                <a:lnTo>
                  <a:pt x="2336405" y="2455261"/>
                </a:lnTo>
                <a:lnTo>
                  <a:pt x="834039" y="2455261"/>
                </a:lnTo>
                <a:lnTo>
                  <a:pt x="0" y="2053830"/>
                </a:lnTo>
                <a:lnTo>
                  <a:pt x="988527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="" xmlns:a16="http://schemas.microsoft.com/office/drawing/2014/main" id="{1C650FF5-5DE2-4CD2-B800-9268DB44ED5B}"/>
              </a:ext>
            </a:extLst>
          </p:cNvPr>
          <p:cNvSpPr/>
          <p:nvPr userDrawn="1"/>
        </p:nvSpPr>
        <p:spPr>
          <a:xfrm>
            <a:off x="3284538" y="5605463"/>
            <a:ext cx="3206750" cy="1252537"/>
          </a:xfrm>
          <a:custGeom>
            <a:avLst/>
            <a:gdLst>
              <a:gd name="connsiteX0" fmla="*/ 452366 w 2405096"/>
              <a:gd name="connsiteY0" fmla="*/ 0 h 939867"/>
              <a:gd name="connsiteX1" fmla="*/ 2405096 w 2405096"/>
              <a:gd name="connsiteY1" fmla="*/ 939867 h 939867"/>
              <a:gd name="connsiteX2" fmla="*/ 0 w 2405096"/>
              <a:gd name="connsiteY2" fmla="*/ 939867 h 939867"/>
              <a:gd name="connsiteX3" fmla="*/ 452366 w 2405096"/>
              <a:gd name="connsiteY3" fmla="*/ 0 h 93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5096" h="939867">
                <a:moveTo>
                  <a:pt x="452366" y="0"/>
                </a:moveTo>
                <a:lnTo>
                  <a:pt x="2405096" y="939867"/>
                </a:lnTo>
                <a:lnTo>
                  <a:pt x="0" y="939867"/>
                </a:lnTo>
                <a:lnTo>
                  <a:pt x="452366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="" xmlns:a16="http://schemas.microsoft.com/office/drawing/2014/main" id="{EBBF1771-2320-46FC-B341-88A0FB58535C}"/>
              </a:ext>
            </a:extLst>
          </p:cNvPr>
          <p:cNvSpPr/>
          <p:nvPr userDrawn="1"/>
        </p:nvSpPr>
        <p:spPr>
          <a:xfrm>
            <a:off x="1592263" y="6316663"/>
            <a:ext cx="1384300" cy="541337"/>
          </a:xfrm>
          <a:custGeom>
            <a:avLst/>
            <a:gdLst>
              <a:gd name="connsiteX0" fmla="*/ 195162 w 1037616"/>
              <a:gd name="connsiteY0" fmla="*/ 0 h 405481"/>
              <a:gd name="connsiteX1" fmla="*/ 1037616 w 1037616"/>
              <a:gd name="connsiteY1" fmla="*/ 405481 h 405481"/>
              <a:gd name="connsiteX2" fmla="*/ 0 w 1037616"/>
              <a:gd name="connsiteY2" fmla="*/ 405481 h 405481"/>
              <a:gd name="connsiteX3" fmla="*/ 195162 w 1037616"/>
              <a:gd name="connsiteY3" fmla="*/ 0 h 405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7616" h="405481">
                <a:moveTo>
                  <a:pt x="195162" y="0"/>
                </a:moveTo>
                <a:lnTo>
                  <a:pt x="1037616" y="405481"/>
                </a:lnTo>
                <a:lnTo>
                  <a:pt x="0" y="405481"/>
                </a:lnTo>
                <a:lnTo>
                  <a:pt x="195162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4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2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1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7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1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5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426465" y="1918447"/>
            <a:ext cx="2368269" cy="1194097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Clik</a:t>
            </a:r>
            <a:r>
              <a:rPr lang="en-US" dirty="0" smtClean="0"/>
              <a:t>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041D-2B9D-4CE8-B3D9-8291FF65DF40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9616-4603-4C0F-B73A-852181502D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007198" y="1918449"/>
            <a:ext cx="2368269" cy="1194097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716831" y="1918447"/>
            <a:ext cx="2368269" cy="1194097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Clik</a:t>
            </a:r>
            <a:r>
              <a:rPr lang="en-US" dirty="0" smtClean="0"/>
              <a:t>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5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B041D-2B9D-4CE8-B3D9-8291FF65DF40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E9616-4603-4C0F-B73A-852181502D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6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287" y="7937"/>
            <a:ext cx="2042544" cy="265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26480" cy="6813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667" name="Freeform 28">
            <a:extLst>
              <a:ext uri="{FF2B5EF4-FFF2-40B4-BE49-F238E27FC236}">
                <a16:creationId xmlns="" xmlns:a16="http://schemas.microsoft.com/office/drawing/2014/main" id="{78D42873-2DFF-4C31-9D3D-BFBF39578F8F}"/>
              </a:ext>
            </a:extLst>
          </p:cNvPr>
          <p:cNvSpPr>
            <a:spLocks/>
          </p:cNvSpPr>
          <p:nvPr/>
        </p:nvSpPr>
        <p:spPr bwMode="auto">
          <a:xfrm rot="-5400000">
            <a:off x="4476917" y="-827255"/>
            <a:ext cx="6887828" cy="8542338"/>
          </a:xfrm>
          <a:custGeom>
            <a:avLst/>
            <a:gdLst>
              <a:gd name="T0" fmla="*/ 33959004 w 6877158"/>
              <a:gd name="T1" fmla="*/ 2147483646 h 7530548"/>
              <a:gd name="T2" fmla="*/ 33959004 w 6877158"/>
              <a:gd name="T3" fmla="*/ 2147483646 h 7530548"/>
              <a:gd name="T4" fmla="*/ 0 w 6877158"/>
              <a:gd name="T5" fmla="*/ 2147483646 h 7530548"/>
              <a:gd name="T6" fmla="*/ 0 w 6877158"/>
              <a:gd name="T7" fmla="*/ 0 h 7530548"/>
              <a:gd name="T8" fmla="*/ 0 60000 65536"/>
              <a:gd name="T9" fmla="*/ 0 60000 65536"/>
              <a:gd name="T10" fmla="*/ 0 60000 65536"/>
              <a:gd name="T11" fmla="*/ 0 60000 65536"/>
              <a:gd name="T12" fmla="*/ 0 w 6877158"/>
              <a:gd name="T13" fmla="*/ 0 h 7530548"/>
              <a:gd name="T14" fmla="*/ 6877158 w 6877158"/>
              <a:gd name="T15" fmla="*/ 7530548 h 75305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77158" h="7530548">
                <a:moveTo>
                  <a:pt x="6877158" y="3473470"/>
                </a:moveTo>
                <a:lnTo>
                  <a:pt x="6877158" y="7530547"/>
                </a:lnTo>
                <a:lnTo>
                  <a:pt x="0" y="7530548"/>
                </a:lnTo>
                <a:lnTo>
                  <a:pt x="0" y="0"/>
                </a:lnTo>
                <a:lnTo>
                  <a:pt x="6877158" y="3473470"/>
                </a:lnTo>
                <a:close/>
              </a:path>
            </a:pathLst>
          </a:cu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/>
          <a:lstStyle/>
          <a:p>
            <a:endParaRPr lang="fa-IR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319" y="305046"/>
            <a:ext cx="1264096" cy="11866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68061" y="6549275"/>
            <a:ext cx="11401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600" b="1" dirty="0" smtClean="0">
                <a:cs typeface="B Nazanin" panose="00000400000000000000" pitchFamily="2" charset="-78"/>
              </a:rPr>
              <a:t>وب سایت:  </a:t>
            </a:r>
            <a:r>
              <a:rPr lang="en-US" sz="16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1600" b="1" dirty="0" smtClean="0">
                <a:cs typeface="B Nazanin" panose="00000400000000000000" pitchFamily="2" charset="-78"/>
              </a:rPr>
              <a:t> </a:t>
            </a:r>
            <a:r>
              <a:rPr lang="en-US" sz="1600" b="1" dirty="0" smtClean="0">
                <a:cs typeface="B Nazanin" panose="00000400000000000000" pitchFamily="2" charset="-78"/>
              </a:rPr>
              <a:t>   </a:t>
            </a:r>
            <a:r>
              <a:rPr lang="fa-IR" sz="1600" b="1" dirty="0" smtClean="0">
                <a:cs typeface="B Nazanin" panose="00000400000000000000" pitchFamily="2" charset="-78"/>
              </a:rPr>
              <a:t>      </a:t>
            </a:r>
            <a:r>
              <a:rPr lang="fa-IR" sz="1600" b="1" dirty="0">
                <a:cs typeface="B Nazanin" panose="00000400000000000000" pitchFamily="2" charset="-78"/>
              </a:rPr>
              <a:t>ایمیل </a:t>
            </a:r>
            <a:r>
              <a:rPr lang="fa-IR" sz="1600" b="1" dirty="0" smtClean="0">
                <a:cs typeface="B Nazanin" panose="00000400000000000000" pitchFamily="2" charset="-78"/>
              </a:rPr>
              <a:t>: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1600" b="1" dirty="0" smtClean="0">
                <a:cs typeface="+mj-cs"/>
              </a:rPr>
              <a:t> </a:t>
            </a:r>
            <a:r>
              <a:rPr lang="en-US" sz="1600" b="1" dirty="0" smtClean="0">
                <a:cs typeface="+mj-cs"/>
              </a:rPr>
              <a:t>    </a:t>
            </a:r>
            <a:r>
              <a:rPr lang="fa-IR" sz="16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1600" b="1" dirty="0" smtClean="0">
                <a:cs typeface="B Nazanin" panose="00000400000000000000" pitchFamily="2" charset="-78"/>
              </a:rPr>
              <a:t>  </a:t>
            </a:r>
            <a:r>
              <a:rPr lang="fa-IR" sz="1600" b="1" dirty="0" smtClean="0">
                <a:cs typeface="B Nazanin" panose="00000400000000000000" pitchFamily="2" charset="-78"/>
              </a:rPr>
              <a:t>     تلفن:32300275-023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84867" y="3422640"/>
            <a:ext cx="285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  10 آبان 1401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08843" y="2663662"/>
            <a:ext cx="513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dirty="0" smtClean="0">
                <a:solidFill>
                  <a:srgbClr val="00B050"/>
                </a:solidFill>
                <a:cs typeface="B Titr" panose="00000700000000000000" pitchFamily="2" charset="-78"/>
              </a:rPr>
              <a:t>رویداد تخصصی </a:t>
            </a:r>
            <a:r>
              <a:rPr lang="fa-IR" sz="3600" dirty="0" smtClean="0">
                <a:solidFill>
                  <a:srgbClr val="00B050"/>
                </a:solidFill>
                <a:cs typeface="B Titr" panose="00000700000000000000" pitchFamily="2" charset="-78"/>
              </a:rPr>
              <a:t>پسته</a:t>
            </a:r>
            <a:endParaRPr lang="en-US" sz="3600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sp>
        <p:nvSpPr>
          <p:cNvPr id="4" name="AutoShape 2" descr="پرونده:لوگو دانشگاه دامغان.png - ویکی‌پدیا، دانشنامهٔ آزاد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پرونده:لوگو دانشگاه دامغان.png - ویکی‌پدیا، دانشنامهٔ آزاد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پرونده:لوگو دانشگاه دامغان.png - ویکی‌پدیا، دانشنامهٔ آزاد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697" y="302008"/>
            <a:ext cx="1030083" cy="1030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41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38622" y="120528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44119" y="304698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8155" y="818998"/>
            <a:ext cx="2230119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046035" y="694571"/>
            <a:ext cx="4107179" cy="44963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پيش‌بيني‌هاي مالي و شاخص‌هاي‌ كليدي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303020" y="1603156"/>
            <a:ext cx="9483382" cy="42718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پیش‌بینی ‌۳ تا ۵ ساله‌ای در مورد فروش، درآمد و همچنین در مورد تعداد مشتریان، نرخ‌های تبدیل و ... داشته باشید.</a:t>
            </a:r>
            <a:endParaRPr lang="en-US" sz="2400" dirty="0">
              <a:solidFill>
                <a:schemeClr val="bg2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5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32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38622" y="120528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83922" y="268928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8155" y="818998"/>
            <a:ext cx="2230119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0639" y="631083"/>
            <a:ext cx="4315644" cy="6292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رشد شما تا به امروز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314450" y="1859915"/>
            <a:ext cx="9399270" cy="39579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اگر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MVP</a:t>
            </a:r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 داشته‌ايد و در بازار ارایه داده‌ايد، رشد شما تا به امروز چگونه بوده است و چه ميزان خريد يا استفاده داشته‌ايد. </a:t>
            </a:r>
            <a:endParaRPr lang="en-US" sz="2400" dirty="0">
              <a:solidFill>
                <a:schemeClr val="bg2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5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57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38622" y="120528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45821" y="287230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8155" y="818998"/>
            <a:ext cx="2230119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30997" y="618946"/>
            <a:ext cx="5730239" cy="9625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به چه چيزي احتياج داريد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09751" y="1792936"/>
            <a:ext cx="9353550" cy="39693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چه چيزي از حامي يا سرمايه‌گذار مي‌خواهيد. </a:t>
            </a: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مجموعه حمايت‌هاي مالي و غيرمالي خود را تشريح كنيد. </a:t>
            </a:r>
            <a:endParaRPr lang="en-US" sz="2400" dirty="0">
              <a:solidFill>
                <a:schemeClr val="bg2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5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4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9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-59281" y="1359356"/>
            <a:ext cx="12192000" cy="1524809"/>
            <a:chOff x="-51955" y="411564"/>
            <a:chExt cx="12192000" cy="1524753"/>
          </a:xfrm>
        </p:grpSpPr>
        <p:sp>
          <p:nvSpPr>
            <p:cNvPr id="16" name="TextBox 5"/>
            <p:cNvSpPr txBox="1">
              <a:spLocks noChangeArrowheads="1"/>
            </p:cNvSpPr>
            <p:nvPr/>
          </p:nvSpPr>
          <p:spPr bwMode="auto">
            <a:xfrm>
              <a:off x="-51955" y="411564"/>
              <a:ext cx="12192000" cy="646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endParaRPr lang="en-US" sz="3600" dirty="0">
                <a:solidFill>
                  <a:schemeClr val="bg1"/>
                </a:solidFill>
                <a:latin typeface="Bebas Neue"/>
                <a:cs typeface="B Titr" panose="00000700000000000000" pitchFamily="2" charset="-78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14900" y="1844246"/>
              <a:ext cx="457200" cy="920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91150" y="1844246"/>
              <a:ext cx="457200" cy="92071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867400" y="1844246"/>
              <a:ext cx="457200" cy="920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343650" y="1844246"/>
              <a:ext cx="457200" cy="92071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819900" y="1844246"/>
              <a:ext cx="457200" cy="92071"/>
            </a:xfrm>
            <a:prstGeom prst="rect">
              <a:avLst/>
            </a:prstGeom>
            <a:solidFill>
              <a:srgbClr val="BE3A2E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-23446" y="3464814"/>
            <a:ext cx="1219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fa-IR" sz="2400" dirty="0" smtClean="0">
                <a:solidFill>
                  <a:schemeClr val="bg1"/>
                </a:solidFill>
                <a:latin typeface="Bebas Neue"/>
                <a:cs typeface="B Titr" panose="00000700000000000000" pitchFamily="2" charset="-78"/>
              </a:rPr>
              <a:t>تشکر از توجه شما</a:t>
            </a:r>
            <a:endParaRPr lang="en-US" sz="2400" dirty="0">
              <a:solidFill>
                <a:schemeClr val="bg1"/>
              </a:solidFill>
              <a:latin typeface="Bebas Neue"/>
              <a:cs typeface="B Titr" panose="000007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324600" y="4846471"/>
            <a:ext cx="4522470" cy="8173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amond 26"/>
          <p:cNvSpPr/>
          <p:nvPr/>
        </p:nvSpPr>
        <p:spPr>
          <a:xfrm>
            <a:off x="9738997" y="4712591"/>
            <a:ext cx="1197917" cy="1050595"/>
          </a:xfrm>
          <a:prstGeom prst="diamond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20096" y="5059440"/>
            <a:ext cx="3559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u="sng" dirty="0" smtClean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پارک علم و فناوری استان </a:t>
            </a:r>
            <a:r>
              <a:rPr lang="fa-IR" sz="2000" b="1" u="sng" dirty="0" smtClean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سمنان</a:t>
            </a:r>
            <a:endParaRPr lang="en-US" b="1" u="sng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58594" l="15217" r="891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763" y="4977182"/>
            <a:ext cx="1122384" cy="86116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-23446" y="6543807"/>
            <a:ext cx="12238892" cy="350369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52004" y="654238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325880" y="4869180"/>
            <a:ext cx="4541520" cy="7985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amond 29"/>
          <p:cNvSpPr/>
          <p:nvPr/>
        </p:nvSpPr>
        <p:spPr>
          <a:xfrm>
            <a:off x="4675942" y="4743163"/>
            <a:ext cx="1197917" cy="1050595"/>
          </a:xfrm>
          <a:prstGeom prst="diamond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25880" y="5059533"/>
            <a:ext cx="355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u="sng" dirty="0" smtClean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دانشگاه سراسری دامغان</a:t>
            </a:r>
            <a:endParaRPr lang="en-US" b="1" u="sng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29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471" y="4911727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9469" y="1682521"/>
            <a:ext cx="107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dirty="0">
                <a:solidFill>
                  <a:schemeClr val="accent4">
                    <a:lumMod val="40000"/>
                    <a:lumOff val="60000"/>
                  </a:schemeClr>
                </a:solidFill>
                <a:cs typeface="B Titr" pitchFamily="2" charset="-78"/>
              </a:rPr>
              <a:t>اقتصاد دانش‌بنیان موجب کاهش هزینه‌های تولید میشود؛ بهره‌وری را افزایش میدهد که امروز یکی از مشکلات ما کاهش بهره‌وری است؛ کیفیّت محصول را افزایش میدهد، بهبود میبخشد و محصولات را رقابت‌پذیر میکند؛ یعنی در بازارهای جهانی، ما میتوانیم از این محصولات به عنوان محصولات رقابت‌پذیر استفاده </a:t>
            </a:r>
            <a:r>
              <a:rPr lang="fa-IR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B Titr" pitchFamily="2" charset="-78"/>
              </a:rPr>
              <a:t>کنیم. (مقام معظم رهبری)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1668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59875" y="249384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fa-IR" b="1" dirty="0" smtClean="0">
              <a:cs typeface="B Nazanin" panose="00000400000000000000" pitchFamily="2" charset="-78"/>
            </a:endParaRPr>
          </a:p>
          <a:p>
            <a:pPr algn="ctr">
              <a:lnSpc>
                <a:spcPct val="200000"/>
              </a:lnSpc>
            </a:pPr>
            <a:endParaRPr lang="fa-IR" b="1" dirty="0">
              <a:cs typeface="B Nazanin" panose="00000400000000000000" pitchFamily="2" charset="-78"/>
            </a:endParaRPr>
          </a:p>
          <a:p>
            <a:pPr algn="ctr">
              <a:lnSpc>
                <a:spcPct val="200000"/>
              </a:lnSpc>
            </a:pPr>
            <a:endParaRPr lang="fa-IR" b="1" dirty="0" smtClean="0">
              <a:cs typeface="B Nazanin" panose="00000400000000000000" pitchFamily="2" charset="-78"/>
            </a:endParaRPr>
          </a:p>
          <a:p>
            <a:pPr algn="ctr">
              <a:lnSpc>
                <a:spcPct val="200000"/>
              </a:lnSpc>
            </a:pPr>
            <a:endParaRPr lang="fa-IR" b="1" dirty="0">
              <a:cs typeface="B Nazanin" panose="00000400000000000000" pitchFamily="2" charset="-78"/>
            </a:endParaRPr>
          </a:p>
          <a:p>
            <a:pPr algn="ctr">
              <a:lnSpc>
                <a:spcPct val="200000"/>
              </a:lnSpc>
            </a:pPr>
            <a:endParaRPr lang="fa-IR" b="1" smtClean="0">
              <a:cs typeface="B Nazanin" panose="00000400000000000000" pitchFamily="2" charset="-78"/>
            </a:endParaRPr>
          </a:p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71649" y="1470636"/>
            <a:ext cx="9372499" cy="453869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dirty="0" smtClean="0">
                <a:cs typeface="B Titr" panose="00000700000000000000" pitchFamily="2" charset="-78"/>
              </a:rPr>
              <a:t>لوگوي استارتاپ (شركت)</a:t>
            </a:r>
            <a:endParaRPr lang="en-US" dirty="0" smtClean="0">
              <a:cs typeface="B Titr" panose="00000700000000000000" pitchFamily="2" charset="-78"/>
            </a:endParaRPr>
          </a:p>
          <a:p>
            <a:pPr marL="0" indent="0" algn="ctr" rtl="1">
              <a:buFont typeface="Arial" panose="020B0604020202020204" pitchFamily="34" charset="0"/>
              <a:buNone/>
            </a:pPr>
            <a:endParaRPr lang="en-US" dirty="0" smtClean="0">
              <a:cs typeface="B Titr" panose="00000700000000000000" pitchFamily="2" charset="-78"/>
            </a:endParaRPr>
          </a:p>
          <a:p>
            <a:pPr marL="0" indent="0" algn="ctr" rtl="1">
              <a:buFont typeface="Arial" panose="020B0604020202020204" pitchFamily="34" charset="0"/>
              <a:buNone/>
            </a:pPr>
            <a:endParaRPr lang="fa-IR" dirty="0" smtClean="0">
              <a:cs typeface="B Titr" panose="00000700000000000000" pitchFamily="2" charset="-78"/>
            </a:endParaRPr>
          </a:p>
          <a:p>
            <a:pPr marL="0" indent="0" algn="ctr" rtl="1">
              <a:buFont typeface="Arial" panose="020B0604020202020204" pitchFamily="34" charset="0"/>
              <a:buNone/>
            </a:pPr>
            <a:r>
              <a:rPr lang="fa-IR" dirty="0" smtClean="0">
                <a:cs typeface="B Titr" panose="00000700000000000000" pitchFamily="2" charset="-78"/>
              </a:rPr>
              <a:t>نام استارتاپ (شركت)</a:t>
            </a:r>
          </a:p>
          <a:p>
            <a:pPr marL="0" indent="0" algn="ctr" rtl="1">
              <a:buFont typeface="Arial" panose="020B0604020202020204" pitchFamily="34" charset="0"/>
              <a:buNone/>
            </a:pPr>
            <a:endParaRPr lang="fa-IR" dirty="0">
              <a:cs typeface="B Titr" panose="00000700000000000000" pitchFamily="2" charset="-78"/>
            </a:endParaRPr>
          </a:p>
          <a:p>
            <a:pPr marL="0" indent="0" algn="ctr" rtl="1">
              <a:buFont typeface="Arial" panose="020B0604020202020204" pitchFamily="34" charset="0"/>
              <a:buNone/>
            </a:pPr>
            <a:endParaRPr lang="fa-IR" dirty="0" smtClean="0">
              <a:cs typeface="B Titr" panose="00000700000000000000" pitchFamily="2" charset="-78"/>
            </a:endParaRPr>
          </a:p>
          <a:p>
            <a:pPr marL="0" indent="0" algn="ctr" rtl="1">
              <a:buFont typeface="Arial" panose="020B0604020202020204" pitchFamily="34" charset="0"/>
              <a:buNone/>
            </a:pPr>
            <a:r>
              <a:rPr lang="fa-IR" dirty="0" smtClean="0">
                <a:cs typeface="B Titr" panose="00000700000000000000" pitchFamily="2" charset="-78"/>
              </a:rPr>
              <a:t>هدف</a:t>
            </a:r>
            <a:r>
              <a:rPr lang="en-US" dirty="0" smtClean="0">
                <a:cs typeface="B Titr" panose="00000700000000000000" pitchFamily="2" charset="-78"/>
              </a:rPr>
              <a:t> </a:t>
            </a:r>
            <a:r>
              <a:rPr lang="fa-IR" dirty="0" smtClean="0">
                <a:cs typeface="B Titr" panose="00000700000000000000" pitchFamily="2" charset="-78"/>
              </a:rPr>
              <a:t>اصلی استارتاپ (شركت)</a:t>
            </a:r>
          </a:p>
          <a:p>
            <a:pPr marL="0" indent="0" algn="r" rtl="1">
              <a:buNone/>
            </a:pPr>
            <a:endParaRPr lang="fa-IR" dirty="0"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هدف استارتاپ تان را در يك جمله خلاصه كنيد و مشخص كنيد كه در بازار فرهنگي، تربيتي و اجتماعي چه مقصد و مقصودي داريد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idx="13"/>
          </p:nvPr>
        </p:nvSpPr>
        <p:spPr>
          <a:xfrm>
            <a:off x="5482254" y="1889311"/>
            <a:ext cx="1227491" cy="573291"/>
          </a:xfrm>
        </p:spPr>
      </p:sp>
      <p:pic>
        <p:nvPicPr>
          <p:cNvPr id="11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38622" y="230427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07693" y="287230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8155" y="818998"/>
            <a:ext cx="2230119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95742" y="629844"/>
            <a:ext cx="2560267" cy="6102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درباره شرکت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88770" y="1974215"/>
            <a:ext cx="8976360" cy="41179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5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9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51851" y="189471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45821" y="285821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8155" y="818998"/>
            <a:ext cx="2230119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89170" y="609366"/>
            <a:ext cx="1732279" cy="6102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تيم ما 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703320" y="5781611"/>
            <a:ext cx="6446520" cy="4800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اعضا و سابقه و تجربيات تيم را معرفي نماييد.</a:t>
            </a:r>
            <a:endParaRPr lang="en-US" sz="2400" dirty="0">
              <a:solidFill>
                <a:schemeClr val="bg2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idx="1"/>
          </p:nvPr>
        </p:nvSpPr>
        <p:spPr/>
      </p:sp>
      <p:sp>
        <p:nvSpPr>
          <p:cNvPr id="17" name="Picture Placeholder 16"/>
          <p:cNvSpPr>
            <a:spLocks noGrp="1"/>
          </p:cNvSpPr>
          <p:nvPr>
            <p:ph type="pic" idx="14"/>
          </p:nvPr>
        </p:nvSpPr>
        <p:spPr/>
      </p:sp>
      <p:sp>
        <p:nvSpPr>
          <p:cNvPr id="18" name="Picture Placeholder 16"/>
          <p:cNvSpPr>
            <a:spLocks noGrp="1"/>
          </p:cNvSpPr>
          <p:nvPr>
            <p:ph type="pic" idx="14"/>
          </p:nvPr>
        </p:nvSpPr>
        <p:spPr>
          <a:xfrm>
            <a:off x="2045812" y="1923814"/>
            <a:ext cx="2368269" cy="1194097"/>
          </a:xfrm>
        </p:spPr>
      </p:sp>
      <p:sp>
        <p:nvSpPr>
          <p:cNvPr id="20" name="TextBox 19"/>
          <p:cNvSpPr txBox="1"/>
          <p:nvPr/>
        </p:nvSpPr>
        <p:spPr>
          <a:xfrm>
            <a:off x="2363021" y="3245843"/>
            <a:ext cx="1733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>
                    <a:lumMod val="85000"/>
                  </a:schemeClr>
                </a:solidFill>
                <a:cs typeface="B Titr" panose="00000700000000000000" pitchFamily="2" charset="-78"/>
              </a:rPr>
              <a:t>نام و نام خانوادگی</a:t>
            </a:r>
          </a:p>
          <a:p>
            <a:pPr algn="ctr"/>
            <a:r>
              <a:rPr lang="fa-IR" dirty="0" smtClean="0">
                <a:solidFill>
                  <a:schemeClr val="bg1">
                    <a:lumMod val="85000"/>
                  </a:schemeClr>
                </a:solidFill>
                <a:cs typeface="B Titr" panose="00000700000000000000" pitchFamily="2" charset="-78"/>
              </a:rPr>
              <a:t>سمت</a:t>
            </a:r>
            <a:endParaRPr lang="en-US" dirty="0">
              <a:solidFill>
                <a:schemeClr val="bg1">
                  <a:lumMod val="8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88746" y="3245843"/>
            <a:ext cx="1733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>
                    <a:lumMod val="85000"/>
                  </a:schemeClr>
                </a:solidFill>
                <a:cs typeface="B Titr" panose="00000700000000000000" pitchFamily="2" charset="-78"/>
              </a:rPr>
              <a:t>نام و نام خانوادگی</a:t>
            </a:r>
          </a:p>
          <a:p>
            <a:pPr algn="ctr"/>
            <a:r>
              <a:rPr lang="fa-IR" dirty="0" smtClean="0">
                <a:solidFill>
                  <a:schemeClr val="bg1">
                    <a:lumMod val="85000"/>
                  </a:schemeClr>
                </a:solidFill>
                <a:cs typeface="B Titr" panose="00000700000000000000" pitchFamily="2" charset="-78"/>
              </a:rPr>
              <a:t>سمت</a:t>
            </a:r>
            <a:endParaRPr lang="en-US" dirty="0">
              <a:solidFill>
                <a:schemeClr val="bg1">
                  <a:lumMod val="8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56742" y="3215414"/>
            <a:ext cx="1733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>
                    <a:lumMod val="85000"/>
                  </a:schemeClr>
                </a:solidFill>
                <a:cs typeface="B Titr" panose="00000700000000000000" pitchFamily="2" charset="-78"/>
              </a:rPr>
              <a:t>نام و نام خانوادگی</a:t>
            </a:r>
          </a:p>
          <a:p>
            <a:pPr algn="ctr"/>
            <a:r>
              <a:rPr lang="fa-IR" dirty="0" smtClean="0">
                <a:solidFill>
                  <a:schemeClr val="bg1">
                    <a:lumMod val="85000"/>
                  </a:schemeClr>
                </a:solidFill>
                <a:cs typeface="B Titr" panose="00000700000000000000" pitchFamily="2" charset="-78"/>
              </a:rPr>
              <a:t>سمت</a:t>
            </a:r>
            <a:endParaRPr lang="en-US" dirty="0">
              <a:solidFill>
                <a:schemeClr val="bg1">
                  <a:lumMod val="85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19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2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50052" y="132925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44361" y="270970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7620" y="559718"/>
            <a:ext cx="2708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محصول 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357249" y="1854295"/>
            <a:ext cx="8903970" cy="38706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8760" y="2271493"/>
            <a:ext cx="90953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algn="r" rtl="1"/>
            <a:endParaRPr lang="fa-IR" sz="2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محصول خود را در این اسلاید نمایش دهید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6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59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38622" y="120528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45821" y="286758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319728" y="695060"/>
            <a:ext cx="5394961" cy="4776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فناوري يا نوآوري مورد استفاده (جادوي پنهان)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611630" y="2232996"/>
            <a:ext cx="8903970" cy="38706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فناوري مورد استفاده در تولیدات و خدمات‌تان چیست؟ نوآوری خاص در محصول چیست؟ </a:t>
            </a:r>
          </a:p>
          <a:p>
            <a:pPr algn="just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در مورد جزییات اجرای طرح خود یا نوآوری و خلاقیت خاص محصول صحبت کنید. </a:t>
            </a:r>
            <a:endParaRPr lang="en-US" sz="2400" dirty="0">
              <a:solidFill>
                <a:schemeClr val="bg2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5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01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38622" y="120528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894386" y="287230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8155" y="818998"/>
            <a:ext cx="2230119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253566" y="690513"/>
            <a:ext cx="5339529" cy="110234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مدل درآمدي يا شيوه سرپا نگه‌داشتن مجموعه</a:t>
            </a:r>
            <a:b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</a:b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360170" y="1965508"/>
            <a:ext cx="9292589" cy="403524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مدل درآمدي يا شيوه سرپا نگه‌داشتن مجموعه را به صورت تیتر بیان نماييد. </a:t>
            </a:r>
          </a:p>
          <a:p>
            <a:pPr algn="just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با تخمين‌هاي مربوط به تعداد مخاطبان يا مشتريان، مدل خود را بیان كنيد.</a:t>
            </a:r>
            <a:endParaRPr lang="en-US" sz="2400" dirty="0">
              <a:solidFill>
                <a:schemeClr val="bg2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6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63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38622" y="130554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8155" y="818998"/>
            <a:ext cx="2230119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463040" y="2164304"/>
            <a:ext cx="9227820" cy="3962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مشتري يا مصرف‌كننده محصول يا خدمت خود را معرفي كنيد. </a:t>
            </a: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اندازه بازار يا جامعه را تخمين بزنيد </a:t>
            </a: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بر روي مشتريان اصلي خود ريز شويد. </a:t>
            </a: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شما چگونه مشتری را جذب می‌کنید و برای محصول یا خدمت موردنظرتان، چگونه بازاریابی و فروش را انجام می‌دهید.</a:t>
            </a:r>
          </a:p>
          <a:p>
            <a:pPr algn="r" rtl="1"/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44119" y="285055"/>
            <a:ext cx="6224155" cy="1294223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2183130" y="687042"/>
            <a:ext cx="5224779" cy="4902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برنامه بازاريابي و فروش </a:t>
            </a:r>
            <a:b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</a:br>
            <a:endParaRPr lang="en-US" sz="1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4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96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parsstock.ir/600/10236/1460900-%D8%B2%D9%85%DB%8C%D9%86%D9%87-%D8%A2%D8%AC%DB%8C%D9%84-%D8%AA%D8%A7%D8%B2%D9%87-%D9%BE%D8%B3%D8%AA%D9%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038622" y="120528"/>
            <a:ext cx="10038554" cy="62968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95413" y="282406"/>
            <a:ext cx="6224155" cy="1294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9"/>
          <a:stretch/>
        </p:blipFill>
        <p:spPr>
          <a:xfrm>
            <a:off x="0" y="6557997"/>
            <a:ext cx="12192000" cy="35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900" y="6548192"/>
            <a:ext cx="1142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وب سایت:  </a:t>
            </a:r>
            <a:r>
              <a:rPr lang="en-US" sz="2000" b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www.sstp.ir</a:t>
            </a: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r>
              <a:rPr lang="en-US" sz="2000" b="1" dirty="0" smtClean="0"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cs typeface="B Nazanin" panose="00000400000000000000" pitchFamily="2" charset="-78"/>
              </a:rPr>
              <a:t>      </a:t>
            </a:r>
            <a:r>
              <a:rPr lang="fa-IR" sz="2000" b="1" dirty="0">
                <a:cs typeface="B Nazanin" panose="00000400000000000000" pitchFamily="2" charset="-78"/>
              </a:rPr>
              <a:t>ایمیل </a:t>
            </a:r>
            <a:r>
              <a:rPr lang="fa-IR" sz="2000" b="1" dirty="0" smtClean="0">
                <a:cs typeface="B Nazanin" panose="00000400000000000000" pitchFamily="2" charset="-78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Info@sstp.ir</a:t>
            </a:r>
            <a:r>
              <a:rPr lang="fa-IR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    </a:t>
            </a:r>
            <a:r>
              <a:rPr lang="fa-IR" sz="2000" b="1" dirty="0" smtClean="0">
                <a:cs typeface="B Nazanin" panose="00000400000000000000" pitchFamily="2" charset="-78"/>
              </a:rPr>
              <a:t>      نمابر:32300280-023    </a:t>
            </a:r>
            <a:r>
              <a:rPr lang="en-US" sz="2000" b="1" dirty="0" smtClean="0">
                <a:cs typeface="B Nazanin" panose="00000400000000000000" pitchFamily="2" charset="-78"/>
              </a:rPr>
              <a:t>  </a:t>
            </a:r>
            <a:r>
              <a:rPr lang="fa-IR" sz="2000" b="1" dirty="0" smtClean="0">
                <a:cs typeface="B Nazanin" panose="00000400000000000000" pitchFamily="2" charset="-78"/>
              </a:rPr>
              <a:t>     تلفن:32300275-023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8155" y="818998"/>
            <a:ext cx="2230119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43847" y="630068"/>
            <a:ext cx="5238455" cy="5086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 smtClean="0">
                <a:solidFill>
                  <a:schemeClr val="bg1"/>
                </a:solidFill>
                <a:cs typeface="B Titr" panose="00000700000000000000" pitchFamily="2" charset="-78"/>
              </a:rPr>
              <a:t>ديگر بازيگران يا رقبا و مزيت رقابتي شما</a:t>
            </a:r>
            <a:endParaRPr lang="en-US" sz="2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805940" y="2065656"/>
            <a:ext cx="8782050" cy="37179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ليست بازيگران ديگر را بنويسيد.</a:t>
            </a:r>
          </a:p>
          <a:p>
            <a:pPr algn="r" rtl="1"/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  <a:cs typeface="B Nazanin" panose="00000400000000000000" pitchFamily="2" charset="-78"/>
              </a:rPr>
              <a:t>نشان دهيد كه برتري يا تمايز شما چيست.</a:t>
            </a:r>
            <a:endParaRPr lang="en-US" sz="2400" dirty="0" smtClean="0">
              <a:solidFill>
                <a:schemeClr val="bg2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70" y="541052"/>
            <a:ext cx="837901" cy="786581"/>
          </a:xfrm>
          <a:prstGeom prst="rect">
            <a:avLst/>
          </a:prstGeom>
        </p:spPr>
      </p:pic>
      <p:pic>
        <p:nvPicPr>
          <p:cNvPr id="15" name="Picture 7" descr="C:\Users\Karshenas\Desktop\لوگو_دانشگاه_دامغان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767" y="501864"/>
            <a:ext cx="686858" cy="6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49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509</Words>
  <Application>Microsoft Office PowerPoint</Application>
  <PresentationFormat>Custom</PresentationFormat>
  <Paragraphs>126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PC1</dc:creator>
  <cp:lastModifiedBy>Karshenas</cp:lastModifiedBy>
  <cp:revision>41</cp:revision>
  <dcterms:created xsi:type="dcterms:W3CDTF">2022-06-01T20:24:17Z</dcterms:created>
  <dcterms:modified xsi:type="dcterms:W3CDTF">2022-07-23T15:24:11Z</dcterms:modified>
</cp:coreProperties>
</file>